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9" r:id="rId3"/>
    <p:sldId id="260" r:id="rId4"/>
    <p:sldId id="261" r:id="rId5"/>
    <p:sldId id="262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5744" autoAdjust="0"/>
    <p:restoredTop sz="94662"/>
  </p:normalViewPr>
  <p:slideViewPr>
    <p:cSldViewPr snapToGrid="0">
      <p:cViewPr varScale="1">
        <p:scale>
          <a:sx n="143" d="100"/>
          <a:sy n="143" d="100"/>
        </p:scale>
        <p:origin x="248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16664-1BAC-644B-B7B2-954BCA1A0014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D56EA-8228-5549-B9DE-7A68C34B1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26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D56EA-8228-5549-B9DE-7A68C34B12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98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2CDC2-726A-42DA-8891-82D4056A3818}" type="datetimeFigureOut">
              <a:rPr lang="en-NZ" smtClean="0"/>
              <a:t>15/03/2018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3D9A-F62B-449E-8209-8814F2366D4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57868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2CDC2-726A-42DA-8891-82D4056A3818}" type="datetimeFigureOut">
              <a:rPr lang="en-NZ" smtClean="0"/>
              <a:t>15/03/2018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3D9A-F62B-449E-8209-8814F2366D4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58327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2CDC2-726A-42DA-8891-82D4056A3818}" type="datetimeFigureOut">
              <a:rPr lang="en-NZ" smtClean="0"/>
              <a:t>15/03/2018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3D9A-F62B-449E-8209-8814F2366D4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56996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2CDC2-726A-42DA-8891-82D4056A3818}" type="datetimeFigureOut">
              <a:rPr lang="en-NZ" smtClean="0"/>
              <a:t>15/03/2018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3D9A-F62B-449E-8209-8814F2366D4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49844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2CDC2-726A-42DA-8891-82D4056A3818}" type="datetimeFigureOut">
              <a:rPr lang="en-NZ" smtClean="0"/>
              <a:t>15/03/2018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3D9A-F62B-449E-8209-8814F2366D4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45827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2CDC2-726A-42DA-8891-82D4056A3818}" type="datetimeFigureOut">
              <a:rPr lang="en-NZ" smtClean="0"/>
              <a:t>15/03/2018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3D9A-F62B-449E-8209-8814F2366D4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00726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2CDC2-726A-42DA-8891-82D4056A3818}" type="datetimeFigureOut">
              <a:rPr lang="en-NZ" smtClean="0"/>
              <a:t>15/03/2018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3D9A-F62B-449E-8209-8814F2366D4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19296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2CDC2-726A-42DA-8891-82D4056A3818}" type="datetimeFigureOut">
              <a:rPr lang="en-NZ" smtClean="0"/>
              <a:t>15/03/2018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3D9A-F62B-449E-8209-8814F2366D4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04710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2CDC2-726A-42DA-8891-82D4056A3818}" type="datetimeFigureOut">
              <a:rPr lang="en-NZ" smtClean="0"/>
              <a:t>15/03/2018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3D9A-F62B-449E-8209-8814F2366D4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84049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2CDC2-726A-42DA-8891-82D4056A3818}" type="datetimeFigureOut">
              <a:rPr lang="en-NZ" smtClean="0"/>
              <a:t>15/03/2018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3D9A-F62B-449E-8209-8814F2366D4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48090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2CDC2-726A-42DA-8891-82D4056A3818}" type="datetimeFigureOut">
              <a:rPr lang="en-NZ" smtClean="0"/>
              <a:t>15/03/2018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3D9A-F62B-449E-8209-8814F2366D4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92063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chemeClr val="accent1">
                <a:lumMod val="38000"/>
              </a:schemeClr>
            </a:gs>
            <a:gs pos="100000">
              <a:schemeClr val="accent1">
                <a:lumMod val="7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2CDC2-726A-42DA-8891-82D4056A3818}" type="datetimeFigureOut">
              <a:rPr lang="en-NZ" smtClean="0"/>
              <a:t>15/03/2018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83D9A-F62B-449E-8209-8814F2366D4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98333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b="1" dirty="0" smtClean="0">
                <a:solidFill>
                  <a:schemeClr val="bg1"/>
                </a:solidFill>
              </a:rPr>
              <a:t>What is the Board’s Role in Governance?</a:t>
            </a:r>
            <a:endParaRPr lang="en-NZ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52292" cy="4351338"/>
          </a:xfrm>
        </p:spPr>
        <p:txBody>
          <a:bodyPr>
            <a:noAutofit/>
          </a:bodyPr>
          <a:lstStyle/>
          <a:p>
            <a:r>
              <a:rPr lang="en-NZ" sz="1800" b="1" dirty="0">
                <a:solidFill>
                  <a:schemeClr val="bg1"/>
                </a:solidFill>
              </a:rPr>
              <a:t>S</a:t>
            </a:r>
            <a:r>
              <a:rPr lang="en-NZ" sz="1800" b="1" dirty="0" smtClean="0">
                <a:solidFill>
                  <a:schemeClr val="bg1"/>
                </a:solidFill>
              </a:rPr>
              <a:t>et and, as needed, modify the vision, mission, and values of the school</a:t>
            </a:r>
          </a:p>
          <a:p>
            <a:r>
              <a:rPr lang="en-NZ" sz="1800" b="1" dirty="0">
                <a:solidFill>
                  <a:schemeClr val="bg1"/>
                </a:solidFill>
              </a:rPr>
              <a:t>P</a:t>
            </a:r>
            <a:r>
              <a:rPr lang="en-NZ" sz="1800" b="1" dirty="0" smtClean="0">
                <a:solidFill>
                  <a:schemeClr val="bg1"/>
                </a:solidFill>
              </a:rPr>
              <a:t>rotect the special character/values of the school</a:t>
            </a:r>
          </a:p>
          <a:p>
            <a:r>
              <a:rPr lang="en-NZ" sz="1800" b="1" dirty="0">
                <a:solidFill>
                  <a:schemeClr val="bg1"/>
                </a:solidFill>
              </a:rPr>
              <a:t>E</a:t>
            </a:r>
            <a:r>
              <a:rPr lang="en-NZ" sz="1800" b="1" dirty="0" smtClean="0">
                <a:solidFill>
                  <a:schemeClr val="bg1"/>
                </a:solidFill>
              </a:rPr>
              <a:t>nsure a sensible and feasible strategic plan</a:t>
            </a:r>
          </a:p>
          <a:p>
            <a:r>
              <a:rPr lang="en-NZ" sz="1800" b="1" dirty="0">
                <a:solidFill>
                  <a:schemeClr val="bg1"/>
                </a:solidFill>
              </a:rPr>
              <a:t>A</a:t>
            </a:r>
            <a:r>
              <a:rPr lang="en-NZ" sz="1800" b="1" dirty="0" smtClean="0">
                <a:solidFill>
                  <a:schemeClr val="bg1"/>
                </a:solidFill>
              </a:rPr>
              <a:t>pprove and monitor the annual plan</a:t>
            </a:r>
          </a:p>
          <a:p>
            <a:r>
              <a:rPr lang="en-NZ" sz="1800" b="1" dirty="0">
                <a:solidFill>
                  <a:schemeClr val="bg1"/>
                </a:solidFill>
              </a:rPr>
              <a:t>D</a:t>
            </a:r>
            <a:r>
              <a:rPr lang="en-NZ" sz="1800" b="1" dirty="0" smtClean="0">
                <a:solidFill>
                  <a:schemeClr val="bg1"/>
                </a:solidFill>
              </a:rPr>
              <a:t>evelop and review the general policy direction</a:t>
            </a:r>
          </a:p>
          <a:p>
            <a:r>
              <a:rPr lang="en-NZ" sz="1800" b="1" dirty="0">
                <a:solidFill>
                  <a:schemeClr val="bg1"/>
                </a:solidFill>
              </a:rPr>
              <a:t>M</a:t>
            </a:r>
            <a:r>
              <a:rPr lang="en-NZ" sz="1800" b="1" dirty="0" smtClean="0">
                <a:solidFill>
                  <a:schemeClr val="bg1"/>
                </a:solidFill>
              </a:rPr>
              <a:t>onitor and evaluate student learning outcomes</a:t>
            </a:r>
          </a:p>
          <a:p>
            <a:r>
              <a:rPr lang="en-NZ" sz="1800" b="1" dirty="0">
                <a:solidFill>
                  <a:schemeClr val="bg1"/>
                </a:solidFill>
              </a:rPr>
              <a:t>A</a:t>
            </a:r>
            <a:r>
              <a:rPr lang="en-NZ" sz="1800" b="1" dirty="0" smtClean="0">
                <a:solidFill>
                  <a:schemeClr val="bg1"/>
                </a:solidFill>
              </a:rPr>
              <a:t>ppoint, assess the performance of, and support the principal</a:t>
            </a:r>
          </a:p>
          <a:p>
            <a:r>
              <a:rPr lang="en-NZ" sz="1800" b="1" dirty="0">
                <a:solidFill>
                  <a:schemeClr val="bg1"/>
                </a:solidFill>
              </a:rPr>
              <a:t>A</a:t>
            </a:r>
            <a:r>
              <a:rPr lang="en-NZ" sz="1800" b="1" dirty="0" smtClean="0">
                <a:solidFill>
                  <a:schemeClr val="bg1"/>
                </a:solidFill>
              </a:rPr>
              <a:t>ct as a good employer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1" y="500856"/>
            <a:ext cx="622300" cy="10541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201508" y="1825625"/>
            <a:ext cx="5152292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1800" b="1" dirty="0">
                <a:solidFill>
                  <a:schemeClr val="bg1"/>
                </a:solidFill>
              </a:rPr>
              <a:t>O</a:t>
            </a:r>
            <a:r>
              <a:rPr lang="en-NZ" sz="1800" b="1" dirty="0" smtClean="0">
                <a:solidFill>
                  <a:schemeClr val="bg1"/>
                </a:solidFill>
              </a:rPr>
              <a:t>versee, conserve, and enhance the resource base</a:t>
            </a:r>
          </a:p>
          <a:p>
            <a:r>
              <a:rPr lang="en-NZ" sz="1800" b="1" dirty="0">
                <a:solidFill>
                  <a:schemeClr val="bg1"/>
                </a:solidFill>
              </a:rPr>
              <a:t>A</a:t>
            </a:r>
            <a:r>
              <a:rPr lang="en-NZ" sz="1800" b="1" dirty="0" smtClean="0">
                <a:solidFill>
                  <a:schemeClr val="bg1"/>
                </a:solidFill>
              </a:rPr>
              <a:t>pprove major policies and programme initiatives</a:t>
            </a:r>
          </a:p>
          <a:p>
            <a:r>
              <a:rPr lang="en-NZ" sz="1800" b="1" dirty="0">
                <a:solidFill>
                  <a:schemeClr val="bg1"/>
                </a:solidFill>
              </a:rPr>
              <a:t>M</a:t>
            </a:r>
            <a:r>
              <a:rPr lang="en-NZ" sz="1800" b="1" dirty="0" smtClean="0">
                <a:solidFill>
                  <a:schemeClr val="bg1"/>
                </a:solidFill>
              </a:rPr>
              <a:t>anage risk</a:t>
            </a:r>
          </a:p>
          <a:p>
            <a:r>
              <a:rPr lang="en-NZ" sz="1800" b="1" dirty="0">
                <a:solidFill>
                  <a:schemeClr val="bg1"/>
                </a:solidFill>
              </a:rPr>
              <a:t>C</a:t>
            </a:r>
            <a:r>
              <a:rPr lang="en-NZ" sz="1800" b="1" dirty="0" smtClean="0">
                <a:solidFill>
                  <a:schemeClr val="bg1"/>
                </a:solidFill>
              </a:rPr>
              <a:t>ommit to a programme of professional development that includes new trustee induction</a:t>
            </a:r>
          </a:p>
          <a:p>
            <a:r>
              <a:rPr lang="en-NZ" sz="1800" b="1" dirty="0">
                <a:solidFill>
                  <a:schemeClr val="bg1"/>
                </a:solidFill>
              </a:rPr>
              <a:t>B</a:t>
            </a:r>
            <a:r>
              <a:rPr lang="en-NZ" sz="1800" b="1" dirty="0" smtClean="0">
                <a:solidFill>
                  <a:schemeClr val="bg1"/>
                </a:solidFill>
              </a:rPr>
              <a:t>uild a broad base of community support</a:t>
            </a:r>
          </a:p>
          <a:p>
            <a:r>
              <a:rPr lang="en-NZ" sz="1800" b="1" dirty="0">
                <a:solidFill>
                  <a:schemeClr val="bg1"/>
                </a:solidFill>
              </a:rPr>
              <a:t>E</a:t>
            </a:r>
            <a:r>
              <a:rPr lang="en-NZ" sz="1800" b="1" dirty="0" smtClean="0">
                <a:solidFill>
                  <a:schemeClr val="bg1"/>
                </a:solidFill>
              </a:rPr>
              <a:t>xercise governance in a way that fulfils the intent of the Treaty of Waitangi by valuing and reflecting New Zealand’s dual cultural heritage</a:t>
            </a:r>
          </a:p>
          <a:p>
            <a:r>
              <a:rPr lang="en-NZ" sz="1800" b="1" dirty="0" smtClean="0">
                <a:solidFill>
                  <a:schemeClr val="bg1"/>
                </a:solidFill>
              </a:rPr>
              <a:t>Provide </a:t>
            </a:r>
            <a:r>
              <a:rPr lang="en-NZ" sz="1800" b="1" dirty="0">
                <a:solidFill>
                  <a:schemeClr val="bg1"/>
                </a:solidFill>
              </a:rPr>
              <a:t>financial stewardship</a:t>
            </a:r>
          </a:p>
          <a:p>
            <a:endParaRPr lang="en-NZ" sz="1800" b="1" dirty="0" smtClean="0">
              <a:solidFill>
                <a:schemeClr val="bg1"/>
              </a:solidFill>
            </a:endParaRPr>
          </a:p>
        </p:txBody>
      </p:sp>
      <p:pic>
        <p:nvPicPr>
          <p:cNvPr id="6" name="Sound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0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230"/>
    </mc:Choice>
    <mc:Fallback xmlns="">
      <p:transition spd="slow" advTm="372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b="1" dirty="0" smtClean="0">
                <a:solidFill>
                  <a:schemeClr val="bg1"/>
                </a:solidFill>
              </a:rPr>
              <a:t>      </a:t>
            </a:r>
            <a:r>
              <a:rPr lang="en-NZ" b="1" dirty="0" err="1" smtClean="0">
                <a:solidFill>
                  <a:schemeClr val="bg1"/>
                </a:solidFill>
              </a:rPr>
              <a:t>Waiata</a:t>
            </a:r>
            <a:r>
              <a:rPr lang="en-NZ" b="1" dirty="0" smtClean="0">
                <a:solidFill>
                  <a:schemeClr val="bg1"/>
                </a:solidFill>
              </a:rPr>
              <a:t> Shores Development	</a:t>
            </a:r>
            <a:endParaRPr lang="en-NZ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b="1" dirty="0" smtClean="0">
                <a:solidFill>
                  <a:schemeClr val="bg1"/>
                </a:solidFill>
              </a:rPr>
              <a:t>650 -680  houses / dwellings</a:t>
            </a:r>
          </a:p>
          <a:p>
            <a:r>
              <a:rPr lang="en-NZ" b="1" dirty="0" smtClean="0">
                <a:solidFill>
                  <a:schemeClr val="bg1"/>
                </a:solidFill>
              </a:rPr>
              <a:t>Built in </a:t>
            </a:r>
            <a:r>
              <a:rPr lang="en-NZ" b="1" dirty="0">
                <a:solidFill>
                  <a:schemeClr val="bg1"/>
                </a:solidFill>
              </a:rPr>
              <a:t>7</a:t>
            </a:r>
            <a:r>
              <a:rPr lang="en-NZ" b="1" dirty="0" smtClean="0">
                <a:solidFill>
                  <a:schemeClr val="bg1"/>
                </a:solidFill>
              </a:rPr>
              <a:t> stages across about 7 years.</a:t>
            </a:r>
          </a:p>
          <a:p>
            <a:r>
              <a:rPr lang="en-NZ" b="1" dirty="0" smtClean="0">
                <a:solidFill>
                  <a:schemeClr val="bg1"/>
                </a:solidFill>
              </a:rPr>
              <a:t>First houses being completed and occupied late in 2018</a:t>
            </a:r>
            <a:endParaRPr lang="en-NZ" b="1" dirty="0">
              <a:solidFill>
                <a:schemeClr val="bg1"/>
              </a:solidFill>
            </a:endParaRPr>
          </a:p>
          <a:p>
            <a:r>
              <a:rPr lang="en-NZ" b="1" dirty="0" smtClean="0">
                <a:solidFill>
                  <a:schemeClr val="bg1"/>
                </a:solidFill>
              </a:rPr>
              <a:t>When fully developed, the Ministry modelling has indicated 150 students of Primary School age, attending a local Primary School.</a:t>
            </a:r>
          </a:p>
          <a:p>
            <a:r>
              <a:rPr lang="en-NZ" b="1" dirty="0" smtClean="0">
                <a:solidFill>
                  <a:schemeClr val="bg1"/>
                </a:solidFill>
              </a:rPr>
              <a:t>Conifer Grove has 1350 with the school’s current role 500 we could see 200-250</a:t>
            </a:r>
            <a:endParaRPr lang="en-NZ" b="1" dirty="0">
              <a:solidFill>
                <a:schemeClr val="bg1"/>
              </a:solidFill>
            </a:endParaRPr>
          </a:p>
          <a:p>
            <a:r>
              <a:rPr lang="en-NZ" b="1" dirty="0" smtClean="0">
                <a:solidFill>
                  <a:schemeClr val="bg1"/>
                </a:solidFill>
              </a:rPr>
              <a:t>To put this in perspective, Conifer Grove currently ranges between 500 – 540 students on the roll.</a:t>
            </a:r>
            <a:endParaRPr lang="en-NZ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916" y="500856"/>
            <a:ext cx="622300" cy="1054100"/>
          </a:xfrm>
          <a:prstGeom prst="rect">
            <a:avLst/>
          </a:prstGeom>
        </p:spPr>
      </p:pic>
      <p:pic>
        <p:nvPicPr>
          <p:cNvPr id="5" name="Sound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83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84"/>
    </mc:Choice>
    <mc:Fallback xmlns="">
      <p:transition spd="slow" advTm="210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b="1" dirty="0" smtClean="0">
                <a:solidFill>
                  <a:schemeClr val="bg1"/>
                </a:solidFill>
              </a:rPr>
              <a:t>What About the High School?</a:t>
            </a:r>
            <a:endParaRPr lang="en-NZ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b="1" dirty="0" smtClean="0">
                <a:solidFill>
                  <a:schemeClr val="bg1"/>
                </a:solidFill>
              </a:rPr>
              <a:t>The Conifer Grove School zone is part of the Rosehill College Zone.</a:t>
            </a:r>
          </a:p>
          <a:p>
            <a:endParaRPr lang="en-NZ" b="1" dirty="0">
              <a:solidFill>
                <a:schemeClr val="bg1"/>
              </a:solidFill>
            </a:endParaRPr>
          </a:p>
          <a:p>
            <a:r>
              <a:rPr lang="en-NZ" b="1" dirty="0" smtClean="0">
                <a:solidFill>
                  <a:schemeClr val="bg1"/>
                </a:solidFill>
              </a:rPr>
              <a:t>So, yes – if </a:t>
            </a:r>
            <a:r>
              <a:rPr lang="en-NZ" b="1" dirty="0" err="1" smtClean="0">
                <a:solidFill>
                  <a:schemeClr val="bg1"/>
                </a:solidFill>
              </a:rPr>
              <a:t>Waiata</a:t>
            </a:r>
            <a:r>
              <a:rPr lang="en-NZ" b="1" dirty="0" smtClean="0">
                <a:solidFill>
                  <a:schemeClr val="bg1"/>
                </a:solidFill>
              </a:rPr>
              <a:t> Shores is zoned for Conifer Grove School, then they will be eligible to attend Rosehill College.</a:t>
            </a:r>
          </a:p>
          <a:p>
            <a:endParaRPr lang="en-NZ" b="1" dirty="0">
              <a:solidFill>
                <a:schemeClr val="bg1"/>
              </a:solidFill>
            </a:endParaRPr>
          </a:p>
          <a:p>
            <a:r>
              <a:rPr lang="en-NZ" b="1" dirty="0" smtClean="0">
                <a:solidFill>
                  <a:schemeClr val="bg1"/>
                </a:solidFill>
              </a:rPr>
              <a:t>Rosehill College has been directed by the Ministry to amend their zone to include </a:t>
            </a:r>
            <a:r>
              <a:rPr lang="en-NZ" b="1" dirty="0" err="1" smtClean="0">
                <a:solidFill>
                  <a:schemeClr val="bg1"/>
                </a:solidFill>
              </a:rPr>
              <a:t>Waiata</a:t>
            </a:r>
            <a:r>
              <a:rPr lang="en-NZ" b="1" dirty="0" smtClean="0">
                <a:solidFill>
                  <a:schemeClr val="bg1"/>
                </a:solidFill>
              </a:rPr>
              <a:t> Shores.</a:t>
            </a:r>
            <a:endParaRPr lang="en-NZ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940" y="500856"/>
            <a:ext cx="622300" cy="1054100"/>
          </a:xfrm>
          <a:prstGeom prst="rect">
            <a:avLst/>
          </a:prstGeom>
        </p:spPr>
      </p:pic>
      <p:pic>
        <p:nvPicPr>
          <p:cNvPr id="5" name="Sound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53"/>
    </mc:Choice>
    <mc:Fallback xmlns="">
      <p:transition spd="slow" advTm="173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b="1" dirty="0" smtClean="0">
                <a:solidFill>
                  <a:schemeClr val="bg1"/>
                </a:solidFill>
              </a:rPr>
              <a:t>Themes from Feedback so Far </a:t>
            </a:r>
            <a:br>
              <a:rPr lang="en-NZ" b="1" dirty="0" smtClean="0">
                <a:solidFill>
                  <a:schemeClr val="bg1"/>
                </a:solidFill>
              </a:rPr>
            </a:br>
            <a:r>
              <a:rPr lang="en-NZ" sz="2000" b="1" dirty="0" smtClean="0">
                <a:solidFill>
                  <a:schemeClr val="bg1"/>
                </a:solidFill>
              </a:rPr>
              <a:t>(around 50 submissions to date)</a:t>
            </a:r>
            <a:endParaRPr lang="en-NZ" sz="2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NZ" b="1" dirty="0" smtClean="0">
                <a:solidFill>
                  <a:schemeClr val="bg1"/>
                </a:solidFill>
              </a:rPr>
              <a:t>Concerns around Safety – due to traffic congestion around the School in the morning and afternoon.</a:t>
            </a:r>
            <a:br>
              <a:rPr lang="en-NZ" b="1" dirty="0" smtClean="0">
                <a:solidFill>
                  <a:schemeClr val="bg1"/>
                </a:solidFill>
              </a:rPr>
            </a:br>
            <a:endParaRPr lang="en-NZ" b="1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NZ" b="1" dirty="0" smtClean="0">
                <a:solidFill>
                  <a:schemeClr val="bg1"/>
                </a:solidFill>
              </a:rPr>
              <a:t>Concerns around School character – due to loss of Green Space due to extra Class Spaces requirements (likely 6 class spaces).</a:t>
            </a:r>
            <a:br>
              <a:rPr lang="en-NZ" b="1" dirty="0" smtClean="0">
                <a:solidFill>
                  <a:schemeClr val="bg1"/>
                </a:solidFill>
              </a:rPr>
            </a:br>
            <a:endParaRPr lang="en-NZ" b="1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NZ" b="1" dirty="0" smtClean="0">
                <a:solidFill>
                  <a:schemeClr val="bg1"/>
                </a:solidFill>
              </a:rPr>
              <a:t>Concerns around student to teacher ratios – overcrowding.</a:t>
            </a:r>
            <a:br>
              <a:rPr lang="en-NZ" b="1" dirty="0" smtClean="0">
                <a:solidFill>
                  <a:schemeClr val="bg1"/>
                </a:solidFill>
              </a:rPr>
            </a:br>
            <a:endParaRPr lang="en-NZ" b="1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NZ" b="1" dirty="0" smtClean="0">
                <a:solidFill>
                  <a:schemeClr val="bg1"/>
                </a:solidFill>
              </a:rPr>
              <a:t>Concerns around road access for </a:t>
            </a:r>
            <a:r>
              <a:rPr lang="en-NZ" b="1" dirty="0" err="1" smtClean="0">
                <a:solidFill>
                  <a:schemeClr val="bg1"/>
                </a:solidFill>
              </a:rPr>
              <a:t>Waiata</a:t>
            </a:r>
            <a:r>
              <a:rPr lang="en-NZ" b="1" dirty="0" smtClean="0">
                <a:solidFill>
                  <a:schemeClr val="bg1"/>
                </a:solidFill>
              </a:rPr>
              <a:t> Shores families to Conifer Grove School</a:t>
            </a:r>
            <a:endParaRPr lang="en-NZ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620" y="500856"/>
            <a:ext cx="622300" cy="1054100"/>
          </a:xfrm>
          <a:prstGeom prst="rect">
            <a:avLst/>
          </a:prstGeom>
        </p:spPr>
      </p:pic>
      <p:pic>
        <p:nvPicPr>
          <p:cNvPr id="5" name="Sound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49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08"/>
    </mc:Choice>
    <mc:Fallback xmlns="">
      <p:transition spd="slow" advTm="226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b="1" dirty="0" smtClean="0">
                <a:solidFill>
                  <a:schemeClr val="bg1"/>
                </a:solidFill>
              </a:rPr>
              <a:t>Opportunities &amp; Possibilities  </a:t>
            </a:r>
            <a:endParaRPr lang="en-NZ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7695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NZ" b="1" dirty="0" smtClean="0">
                <a:solidFill>
                  <a:schemeClr val="bg1"/>
                </a:solidFill>
              </a:rPr>
              <a:t>Our School’s Operating Budget / Capital plans only ever allow for maintenance of current assets.   We do a pretty good job of this.</a:t>
            </a:r>
          </a:p>
          <a:p>
            <a:r>
              <a:rPr lang="en-NZ" b="1" dirty="0" smtClean="0">
                <a:solidFill>
                  <a:schemeClr val="bg1"/>
                </a:solidFill>
              </a:rPr>
              <a:t>Update &amp; improve facilities</a:t>
            </a:r>
          </a:p>
          <a:p>
            <a:r>
              <a:rPr lang="en-NZ" b="1" dirty="0" smtClean="0">
                <a:solidFill>
                  <a:schemeClr val="bg1"/>
                </a:solidFill>
              </a:rPr>
              <a:t>Enhance curriculum &amp; community through increase funding &amp; diversity of students/families.</a:t>
            </a:r>
          </a:p>
          <a:p>
            <a:r>
              <a:rPr lang="en-NZ" b="1" dirty="0" smtClean="0">
                <a:solidFill>
                  <a:schemeClr val="bg1"/>
                </a:solidFill>
              </a:rPr>
              <a:t>No money is available for additional development to take us into the 21</a:t>
            </a:r>
            <a:r>
              <a:rPr lang="en-NZ" b="1" baseline="30000" dirty="0" smtClean="0">
                <a:solidFill>
                  <a:schemeClr val="bg1"/>
                </a:solidFill>
              </a:rPr>
              <a:t>st</a:t>
            </a:r>
            <a:r>
              <a:rPr lang="en-NZ" b="1" dirty="0" smtClean="0">
                <a:solidFill>
                  <a:schemeClr val="bg1"/>
                </a:solidFill>
              </a:rPr>
              <a:t> Century – such as:</a:t>
            </a:r>
          </a:p>
          <a:p>
            <a:pPr lvl="1"/>
            <a:r>
              <a:rPr lang="en-NZ" b="1" dirty="0" smtClean="0">
                <a:solidFill>
                  <a:schemeClr val="bg1"/>
                </a:solidFill>
              </a:rPr>
              <a:t>All weather covered sports surface</a:t>
            </a:r>
          </a:p>
          <a:p>
            <a:pPr lvl="1"/>
            <a:r>
              <a:rPr lang="en-NZ" b="1" dirty="0" smtClean="0">
                <a:solidFill>
                  <a:schemeClr val="bg1"/>
                </a:solidFill>
              </a:rPr>
              <a:t>Upgrading the hall</a:t>
            </a:r>
          </a:p>
          <a:p>
            <a:pPr lvl="1"/>
            <a:r>
              <a:rPr lang="en-NZ" b="1" dirty="0" smtClean="0">
                <a:solidFill>
                  <a:schemeClr val="bg1"/>
                </a:solidFill>
              </a:rPr>
              <a:t>Improved Tech facilities</a:t>
            </a:r>
          </a:p>
          <a:p>
            <a:r>
              <a:rPr lang="en-NZ" b="1" dirty="0" smtClean="0">
                <a:solidFill>
                  <a:schemeClr val="bg1"/>
                </a:solidFill>
              </a:rPr>
              <a:t>Is there an opportunity to make CGS an important community hub?</a:t>
            </a:r>
          </a:p>
          <a:p>
            <a:r>
              <a:rPr lang="en-NZ" b="1" dirty="0" smtClean="0">
                <a:solidFill>
                  <a:schemeClr val="bg1"/>
                </a:solidFill>
              </a:rPr>
              <a:t>What would that take?  What would you like to see?</a:t>
            </a:r>
            <a:endParaRPr lang="en-NZ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860" y="500856"/>
            <a:ext cx="622300" cy="1054100"/>
          </a:xfrm>
          <a:prstGeom prst="rect">
            <a:avLst/>
          </a:prstGeom>
        </p:spPr>
      </p:pic>
      <p:pic>
        <p:nvPicPr>
          <p:cNvPr id="5" name="Sound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48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988"/>
    </mc:Choice>
    <mc:Fallback xmlns="">
      <p:transition spd="slow" advTm="369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b="1" dirty="0" smtClean="0">
                <a:solidFill>
                  <a:schemeClr val="bg1"/>
                </a:solidFill>
              </a:rPr>
              <a:t>Having your say</a:t>
            </a:r>
            <a:endParaRPr lang="en-NZ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Z" b="1" dirty="0" smtClean="0">
                <a:solidFill>
                  <a:schemeClr val="bg1"/>
                </a:solidFill>
              </a:rPr>
              <a:t>At this time we invite your consideration</a:t>
            </a:r>
          </a:p>
          <a:p>
            <a:pPr lvl="1"/>
            <a:r>
              <a:rPr lang="en-NZ" b="1" dirty="0" smtClean="0">
                <a:solidFill>
                  <a:schemeClr val="bg1"/>
                </a:solidFill>
              </a:rPr>
              <a:t>About Your issues and concerns</a:t>
            </a:r>
          </a:p>
          <a:p>
            <a:pPr lvl="1"/>
            <a:r>
              <a:rPr lang="en-NZ" b="1" dirty="0" smtClean="0">
                <a:solidFill>
                  <a:schemeClr val="bg1"/>
                </a:solidFill>
              </a:rPr>
              <a:t>and/or</a:t>
            </a:r>
            <a:r>
              <a:rPr lang="en-NZ" b="1" dirty="0">
                <a:solidFill>
                  <a:schemeClr val="bg1"/>
                </a:solidFill>
              </a:rPr>
              <a:t> </a:t>
            </a:r>
            <a:r>
              <a:rPr lang="en-NZ" b="1" dirty="0" smtClean="0">
                <a:solidFill>
                  <a:schemeClr val="bg1"/>
                </a:solidFill>
              </a:rPr>
              <a:t>future opportunities and possibilities for Conifer Grove School</a:t>
            </a:r>
          </a:p>
          <a:p>
            <a:pPr lvl="1"/>
            <a:endParaRPr lang="en-NZ" dirty="0"/>
          </a:p>
          <a:p>
            <a:r>
              <a:rPr lang="en-NZ" b="1" dirty="0" smtClean="0">
                <a:solidFill>
                  <a:schemeClr val="bg1"/>
                </a:solidFill>
              </a:rPr>
              <a:t>Where to from here?</a:t>
            </a:r>
          </a:p>
          <a:p>
            <a:pPr lvl="1"/>
            <a:r>
              <a:rPr lang="en-NZ" b="1" dirty="0" smtClean="0">
                <a:solidFill>
                  <a:schemeClr val="bg1"/>
                </a:solidFill>
              </a:rPr>
              <a:t>The BoT will review/collate all feedback received (post/email) and recorded here, surmise and communicate with MoE key themes.</a:t>
            </a:r>
          </a:p>
          <a:p>
            <a:pPr lvl="1"/>
            <a:r>
              <a:rPr lang="en-NZ" b="1" dirty="0" smtClean="0">
                <a:solidFill>
                  <a:schemeClr val="bg1"/>
                </a:solidFill>
              </a:rPr>
              <a:t>Our position could reflect Yes: Yes (with conditions) or No</a:t>
            </a:r>
          </a:p>
          <a:p>
            <a:pPr lvl="1"/>
            <a:endParaRPr lang="en-NZ" dirty="0">
              <a:solidFill>
                <a:schemeClr val="bg1"/>
              </a:solidFill>
            </a:endParaRPr>
          </a:p>
          <a:p>
            <a:r>
              <a:rPr lang="en-NZ" b="1" dirty="0" smtClean="0">
                <a:solidFill>
                  <a:schemeClr val="bg1"/>
                </a:solidFill>
              </a:rPr>
              <a:t>Who has the final say? </a:t>
            </a:r>
          </a:p>
          <a:p>
            <a:pPr lvl="1"/>
            <a:r>
              <a:rPr lang="en-NZ" b="1" dirty="0" smtClean="0">
                <a:solidFill>
                  <a:schemeClr val="bg1"/>
                </a:solidFill>
              </a:rPr>
              <a:t>After due process the Ministry of Education will make the final decision.</a:t>
            </a:r>
            <a:endParaRPr lang="en-NZ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100" y="500856"/>
            <a:ext cx="622300" cy="1054100"/>
          </a:xfrm>
          <a:prstGeom prst="rect">
            <a:avLst/>
          </a:prstGeom>
        </p:spPr>
      </p:pic>
      <p:pic>
        <p:nvPicPr>
          <p:cNvPr id="5" name="Sound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79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66"/>
    </mc:Choice>
    <mc:Fallback xmlns="">
      <p:transition spd="slow" advTm="232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482</Words>
  <Application>Microsoft Office PowerPoint</Application>
  <PresentationFormat>Widescreen</PresentationFormat>
  <Paragraphs>56</Paragraphs>
  <Slides>6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What is the Board’s Role in Governance?</vt:lpstr>
      <vt:lpstr>      Waiata Shores Development </vt:lpstr>
      <vt:lpstr>What About the High School?</vt:lpstr>
      <vt:lpstr>Themes from Feedback so Far  (around 50 submissions to date)</vt:lpstr>
      <vt:lpstr>Opportunities &amp; Possibilities  </vt:lpstr>
      <vt:lpstr>Having your say</vt:lpstr>
    </vt:vector>
  </TitlesOfParts>
  <Company>Fonterra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Olaf Van Daalen</dc:creator>
  <cp:lastModifiedBy>Janine Laing</cp:lastModifiedBy>
  <cp:revision>17</cp:revision>
  <dcterms:created xsi:type="dcterms:W3CDTF">2018-03-12T08:17:24Z</dcterms:created>
  <dcterms:modified xsi:type="dcterms:W3CDTF">2018-03-15T00:37:33Z</dcterms:modified>
</cp:coreProperties>
</file>